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02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3" r:id="rId45"/>
    <p:sldId id="299" r:id="rId46"/>
    <p:sldId id="300" r:id="rId47"/>
  </p:sldIdLst>
  <p:sldSz cx="18288000" cy="10287000"/>
  <p:notesSz cx="6858000" cy="9144000"/>
  <p:embeddedFontLst>
    <p:embeddedFont>
      <p:font typeface="Arita Dotum Bold" panose="020B0600000101010101" charset="-127"/>
      <p:regular r:id="rId49"/>
    </p:embeddedFont>
    <p:embeddedFont>
      <p:font typeface="TDTD평고딕" panose="020B0600000101010101" charset="-127"/>
      <p:regular r:id="rId50"/>
    </p:embeddedFont>
    <p:embeddedFont>
      <p:font typeface="Montserrat Classic" panose="020B0600000101010101" charset="0"/>
      <p:regular r:id="rId51"/>
    </p:embeddedFont>
    <p:embeddedFont>
      <p:font typeface="Montserrat Classic Bold" panose="020B0600000101010101" charset="0"/>
      <p:regular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ED"/>
    <a:srgbClr val="FFFFFF"/>
    <a:srgbClr val="5271FF"/>
    <a:srgbClr val="1212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60808-C096-419A-B199-4634DA35A961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2847A-FD73-4350-AB10-496F052CF9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32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2847A-FD73-4350-AB10-496F052CF9D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350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-gen.or.kr/egen/s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386325" y="-617007"/>
            <a:ext cx="9263699" cy="9263662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527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609776" y="-1393574"/>
            <a:ext cx="10816796" cy="1081679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386325" y="-617007"/>
            <a:ext cx="9263699" cy="9263662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22992" r="-2299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352878" y="3381796"/>
            <a:ext cx="8291936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spc="-121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IoT 응용 기말 과제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333830" y="2250427"/>
            <a:ext cx="8574050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497560" y="7184293"/>
            <a:ext cx="6032498" cy="860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400" spc="19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</a:t>
            </a:r>
            <a:r>
              <a:rPr lang="en-US" sz="2400" spc="192" dirty="0" err="1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유지한</a:t>
            </a:r>
            <a:endParaRPr lang="en-US" sz="2400" spc="192" dirty="0">
              <a:solidFill>
                <a:srgbClr val="12127D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0" lvl="0" indent="0" algn="l">
              <a:lnSpc>
                <a:spcPts val="3456"/>
              </a:lnSpc>
            </a:pPr>
            <a:endParaRPr lang="en-US" sz="2400" spc="192" dirty="0">
              <a:solidFill>
                <a:srgbClr val="12127D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52878" y="1740532"/>
            <a:ext cx="440897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160"/>
              </a:lnSpc>
              <a:spcBef>
                <a:spcPct val="0"/>
              </a:spcBef>
            </a:pPr>
            <a:r>
              <a:rPr lang="en-US" sz="1800" spc="342">
                <a:solidFill>
                  <a:srgbClr val="5371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두원공과대학교 메카트로닉스 공학과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7560" y="8562924"/>
            <a:ext cx="6032498" cy="860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400" spc="19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HTTPS://GITHUB.COM/JIHANYU117</a:t>
            </a:r>
          </a:p>
          <a:p>
            <a:pPr marL="0" lvl="0" indent="0" algn="l">
              <a:lnSpc>
                <a:spcPts val="3456"/>
              </a:lnSpc>
            </a:pPr>
            <a:endParaRPr lang="en-US" sz="2400" spc="192" dirty="0">
              <a:solidFill>
                <a:srgbClr val="12127D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5789676" y="2361488"/>
            <a:ext cx="10948724" cy="3491584"/>
          </a:xfrm>
          <a:custGeom>
            <a:avLst/>
            <a:gdLst/>
            <a:ahLst/>
            <a:cxnLst/>
            <a:rect l="l" t="t" r="r" b="b"/>
            <a:pathLst>
              <a:path w="10948724" h="3491584">
                <a:moveTo>
                  <a:pt x="0" y="0"/>
                </a:moveTo>
                <a:lnTo>
                  <a:pt x="10948723" y="0"/>
                </a:lnTo>
                <a:lnTo>
                  <a:pt x="10948723" y="3491585"/>
                </a:lnTo>
                <a:lnTo>
                  <a:pt x="0" y="34915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831530" y="6099621"/>
            <a:ext cx="10906869" cy="196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주소확인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'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누르면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메시지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출력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첫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얻은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화면에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출력합니다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네이버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연결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네이버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URL을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검색하고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지도를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URL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네이버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API를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이용하여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경도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포함한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URL을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만듭니다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사용자에게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현재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알려주고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네이버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지도에서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확인할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있도록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합니다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5679305" y="2145074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064829" y="3493726"/>
            <a:ext cx="84519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공유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149104" y="5739037"/>
            <a:ext cx="6423422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 어플에서 공유로 위치 전송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6283369" y="2145074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367495" y="3493726"/>
            <a:ext cx="223986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문자 메시지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070299" y="5739037"/>
            <a:ext cx="6581031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사용자의 연락처에서 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“신변의 위험!!”이라는 단어로 전송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066631" y="3888598"/>
            <a:ext cx="14038957" cy="347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 정보 획득: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 "위치기반정보획득" 버튼을 클릭합니다.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앱은 기기의 GPS 또는 네트워크 정보를 이용하여 사용자의 현재 위치(위도, 경도)를 정확하게 파악합니다.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 변환: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획득한 위도, 경도 정보를 이용하여 지리 정보 시스템(GIS)을 통해 해당 위치에 해당하는 도로명 주소나 상세 주소 등을 변환합니다.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 과정에서 구글 지오코딩 API와 같은 외부 서비스를 활용할 수 있습니다.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 표시 및 지도 연결: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 "주소확인" 버튼을 클릭합니다.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2단계에서 변환된 주소를 화면에 표시합니다.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네이버 지도 검색 API를 이용하여 변환된 주소를 검색하고,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 결과를 바탕으로 해당 위치를 중심으로 한 지도를 표시합니다. 이때, 네이버 지도의 URL을 생성하여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웹뷰나 지도 뷰를 통해 지도를 보여줄 수 있습니다.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7268800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23" name="Picture 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2622976" y="432841"/>
            <a:ext cx="4091940" cy="82296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50934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7268800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개선 사항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480371" y="3602456"/>
            <a:ext cx="10549605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음성 안내 기능 개선: 사용자 친화적인 음성 안내를 통해 비전문가도 쉽게 사용할 수 있도록 하며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다국어 지원, 소음 환경에서도 잘 들리는 음성 등을 고려할 수 있습니다.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자동 분석 기능 강화: 심전도 분석 알고리즘을 고도화하여 더욱 정확하게 심실세동을 판별하고, 필요한 경우 자동으로 제세동을 시행할 수 있도록 합니다.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742351" y="5566221"/>
            <a:ext cx="12435929" cy="1403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원격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관리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시스템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구축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원격으로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AED의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상태를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확인하고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소프트웨어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업데이트를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진행할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시스템을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구축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교육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시스템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AED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방법을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쉽고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재미있게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학습할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모바일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앱이나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웹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교육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시스템을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032636" y="7088998"/>
            <a:ext cx="11663788" cy="556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AR/VR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활용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가상현실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(VR)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기반의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시뮬레이션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교육을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통해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사용자들이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상황처럼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AED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사용법을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익힐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있도록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2733204" y="4720667"/>
            <a:ext cx="1282159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8616080" y="2184161"/>
            <a:ext cx="1055841" cy="693015"/>
          </a:xfrm>
          <a:custGeom>
            <a:avLst/>
            <a:gdLst/>
            <a:ahLst/>
            <a:cxnLst/>
            <a:rect l="l" t="t" r="r" b="b"/>
            <a:pathLst>
              <a:path w="1055841" h="693015">
                <a:moveTo>
                  <a:pt x="0" y="0"/>
                </a:moveTo>
                <a:lnTo>
                  <a:pt x="1055840" y="0"/>
                </a:lnTo>
                <a:lnTo>
                  <a:pt x="1055840" y="693015"/>
                </a:lnTo>
                <a:lnTo>
                  <a:pt x="0" y="69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50190" y="5458464"/>
            <a:ext cx="604459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경청해 주셔서 감사합니다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2733204" y="4720667"/>
            <a:ext cx="1282159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8616080" y="2184161"/>
            <a:ext cx="1055841" cy="693015"/>
          </a:xfrm>
          <a:custGeom>
            <a:avLst/>
            <a:gdLst/>
            <a:ahLst/>
            <a:cxnLst/>
            <a:rect l="l" t="t" r="r" b="b"/>
            <a:pathLst>
              <a:path w="1055841" h="693015">
                <a:moveTo>
                  <a:pt x="0" y="0"/>
                </a:moveTo>
                <a:lnTo>
                  <a:pt x="1055840" y="0"/>
                </a:lnTo>
                <a:lnTo>
                  <a:pt x="1055840" y="693015"/>
                </a:lnTo>
                <a:lnTo>
                  <a:pt x="0" y="69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21702" y="5265733"/>
            <a:ext cx="604459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이대로 끝내기 </a:t>
            </a:r>
            <a:r>
              <a:rPr lang="en-US" sz="3999" b="1" dirty="0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좀 </a:t>
            </a:r>
            <a:r>
              <a:rPr lang="en-US" sz="3999" b="1" dirty="0" err="1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아쉬워서</a:t>
            </a:r>
            <a:endParaRPr lang="en-US" sz="3999" b="1" dirty="0">
              <a:solidFill>
                <a:srgbClr val="FFFFFF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3876141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AutoShape 23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>
            <a:off x="4423827" y="2215492"/>
            <a:ext cx="4866287" cy="6216123"/>
          </a:xfrm>
          <a:custGeom>
            <a:avLst/>
            <a:gdLst/>
            <a:ahLst/>
            <a:cxnLst/>
            <a:rect l="l" t="t" r="r" b="b"/>
            <a:pathLst>
              <a:path w="4866287" h="6216123">
                <a:moveTo>
                  <a:pt x="0" y="0"/>
                </a:moveTo>
                <a:lnTo>
                  <a:pt x="4866287" y="0"/>
                </a:lnTo>
                <a:lnTo>
                  <a:pt x="4866287" y="6216123"/>
                </a:lnTo>
                <a:lnTo>
                  <a:pt x="0" y="6216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341458" y="3011079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061639" y="4822048"/>
            <a:ext cx="7334339" cy="240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"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"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원하는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간편하게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확인할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있도록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도와주는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앱입니다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원하는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이름이나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코드를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입력하여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있습니다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현재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체감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온도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강수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확률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풍속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습도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등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다양한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한눈에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확인할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있습니다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5757179" y="2610902"/>
            <a:ext cx="2527866" cy="5425302"/>
          </a:xfrm>
          <a:custGeom>
            <a:avLst/>
            <a:gdLst/>
            <a:ahLst/>
            <a:cxnLst/>
            <a:rect l="l" t="t" r="r" b="b"/>
            <a:pathLst>
              <a:path w="2527866" h="5425302">
                <a:moveTo>
                  <a:pt x="0" y="0"/>
                </a:moveTo>
                <a:lnTo>
                  <a:pt x="2527866" y="0"/>
                </a:lnTo>
                <a:lnTo>
                  <a:pt x="2527866" y="5425302"/>
                </a:lnTo>
                <a:lnTo>
                  <a:pt x="0" y="5425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80589" y="1453170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005497" y="4432746"/>
            <a:ext cx="8842121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버튼_날씨가져오기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이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누르면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기능이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레이블_검색지역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텍스트박스1: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입력하는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공간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레이블_기온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레이블_강수확률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레이블_풍속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레이블_풍향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레이블_습도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강수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확률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풍속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습도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290702" y="2392082"/>
            <a:ext cx="8574050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6440487" y="1085499"/>
            <a:ext cx="8210778" cy="8210745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527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-7128772" y="397198"/>
            <a:ext cx="9587348" cy="958734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H="1">
            <a:off x="6705024" y="4418052"/>
            <a:ext cx="4763" cy="2815098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932853" y="4418044"/>
            <a:ext cx="0" cy="3059317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6290702" y="3915977"/>
            <a:ext cx="833407" cy="83340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511387" y="5279965"/>
            <a:ext cx="833407" cy="83340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511387" y="3935019"/>
            <a:ext cx="833407" cy="833407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6290702" y="5279965"/>
            <a:ext cx="833407" cy="83340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0511387" y="6643953"/>
            <a:ext cx="833407" cy="833407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6290702" y="6643953"/>
            <a:ext cx="833407" cy="83340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6423839" y="4150671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44524" y="5514658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644524" y="4169712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423839" y="5514658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44524" y="6878646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414444" y="4115503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635129" y="5479490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635129" y="4115503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14444" y="5479490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635129" y="6843478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추후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423839" y="6878646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414444" y="6843478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290702" y="1482445"/>
            <a:ext cx="3145216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80589" y="1453170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 동작 흐름</a:t>
            </a:r>
          </a:p>
        </p:txBody>
      </p:sp>
      <p:sp>
        <p:nvSpPr>
          <p:cNvPr id="32" name="Freeform 32"/>
          <p:cNvSpPr/>
          <p:nvPr/>
        </p:nvSpPr>
        <p:spPr>
          <a:xfrm>
            <a:off x="5757179" y="2610902"/>
            <a:ext cx="2527866" cy="5425302"/>
          </a:xfrm>
          <a:custGeom>
            <a:avLst/>
            <a:gdLst/>
            <a:ahLst/>
            <a:cxnLst/>
            <a:rect l="l" t="t" r="r" b="b"/>
            <a:pathLst>
              <a:path w="2527866" h="5425302">
                <a:moveTo>
                  <a:pt x="0" y="0"/>
                </a:moveTo>
                <a:lnTo>
                  <a:pt x="2527866" y="0"/>
                </a:lnTo>
                <a:lnTo>
                  <a:pt x="2527866" y="5425302"/>
                </a:lnTo>
                <a:lnTo>
                  <a:pt x="0" y="5425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9096849" y="4563507"/>
            <a:ext cx="8317030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1.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앱을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실행하면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Screen1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화면이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나타납니다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2.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텍스트박스에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지역을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입력하고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"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날씨가져오기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" 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누릅니다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3.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누르면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백그라운드에서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가져오는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기능이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실행됩니다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4.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가져온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정보가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레이블_시간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레이블_기온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등에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각각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표시됩니다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5280758" y="2673402"/>
            <a:ext cx="2467953" cy="5300301"/>
          </a:xfrm>
          <a:custGeom>
            <a:avLst/>
            <a:gdLst/>
            <a:ahLst/>
            <a:cxnLst/>
            <a:rect l="l" t="t" r="r" b="b"/>
            <a:pathLst>
              <a:path w="2467953" h="5300301">
                <a:moveTo>
                  <a:pt x="0" y="0"/>
                </a:moveTo>
                <a:lnTo>
                  <a:pt x="2467953" y="0"/>
                </a:lnTo>
                <a:lnTo>
                  <a:pt x="2467953" y="5300302"/>
                </a:lnTo>
                <a:lnTo>
                  <a:pt x="0" y="5300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80589" y="1453170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001122" y="4097756"/>
            <a:ext cx="10037220" cy="366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이미지4: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표현하는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(예: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맑음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흐림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비 등)를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영역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강수확률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풍속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습도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강수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확률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풍속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습도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레이블들을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배치를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감싸는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구분하는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역할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수평배치8, 수직배치6, 목록뷰1: 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목록뷰는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아이템을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형태로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보여주는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컴포넌트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이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부분이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형태로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보여주는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데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80589" y="2616252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 동작 흐름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474845" y="4568828"/>
            <a:ext cx="8959740" cy="237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1. 사용자가 특정 날짜를 선택합니다.</a:t>
            </a: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2. 앱은 선택된 날짜의 시간별 날씨 데이터를 서버에서 가져옵니다.</a:t>
            </a: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3. 가져온 데이터를 바탕으로 각 수직배치4에 해당하는 시간대의 정보를 채워 넣습니다.</a:t>
            </a: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4. 이미지4에는 날씨 상태에 맞는 이미지를 표시하고, 나머지 레이블에는 시간, 기온 등의 정보를 표시합니다.</a:t>
            </a: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5. 목록뷰1을 통해 여러 시간대의 정보를 한 화면에 효율적으로 보여줍니다.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endParaRPr lang="en-US" sz="1999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5280758" y="2673402"/>
            <a:ext cx="2467953" cy="5300301"/>
          </a:xfrm>
          <a:custGeom>
            <a:avLst/>
            <a:gdLst/>
            <a:ahLst/>
            <a:cxnLst/>
            <a:rect l="l" t="t" r="r" b="b"/>
            <a:pathLst>
              <a:path w="2467953" h="5300301">
                <a:moveTo>
                  <a:pt x="0" y="0"/>
                </a:moveTo>
                <a:lnTo>
                  <a:pt x="2467953" y="0"/>
                </a:lnTo>
                <a:lnTo>
                  <a:pt x="2467953" y="5300302"/>
                </a:lnTo>
                <a:lnTo>
                  <a:pt x="0" y="5300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80589" y="1453170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059550" y="4032696"/>
            <a:ext cx="9394511" cy="374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수직배치4: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하루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중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하나의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그룹을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나타냅니다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이미지4: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표현하는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(예: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맑음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흐림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비 등)를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영역입니다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강수확률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풍속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습도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강수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확률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풍속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습도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레이블입니다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레이블들을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배치를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감싸는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구분하는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역할을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수평배치8, 수직배치6, 목록뷰1: 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목록뷰는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아이템을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형태로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보여주는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컴포넌트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이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부분이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형태로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보여주는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데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5280758" y="2673402"/>
            <a:ext cx="2467953" cy="5300301"/>
          </a:xfrm>
          <a:custGeom>
            <a:avLst/>
            <a:gdLst/>
            <a:ahLst/>
            <a:cxnLst/>
            <a:rect l="l" t="t" r="r" b="b"/>
            <a:pathLst>
              <a:path w="2467953" h="5300301">
                <a:moveTo>
                  <a:pt x="0" y="0"/>
                </a:moveTo>
                <a:lnTo>
                  <a:pt x="2467953" y="0"/>
                </a:lnTo>
                <a:lnTo>
                  <a:pt x="2467953" y="5300302"/>
                </a:lnTo>
                <a:lnTo>
                  <a:pt x="0" y="5300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80589" y="2616252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 동작 흐름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474845" y="4568828"/>
            <a:ext cx="8959740" cy="245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1.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특정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날짜를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선택합니다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399"/>
              </a:lnSpc>
            </a:pP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2.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앱은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선택된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날짜의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시간별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서버에서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가져옵니다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399"/>
              </a:lnSpc>
            </a:pP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3.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가져온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바탕으로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각 수직배치4에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해당하는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399"/>
              </a:lnSpc>
            </a:pP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채워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넣습니다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399"/>
              </a:lnSpc>
            </a:pP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4. 이미지4에는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상태에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맞는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이미지를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표시하고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나머지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레이블에는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등의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표시합니다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399"/>
              </a:lnSpc>
            </a:pP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5. 목록뷰1을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통해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한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화면에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효율적으로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보여줍니다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endParaRPr lang="en-US" sz="1999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5280758" y="2673402"/>
            <a:ext cx="2467953" cy="5300301"/>
          </a:xfrm>
          <a:custGeom>
            <a:avLst/>
            <a:gdLst/>
            <a:ahLst/>
            <a:cxnLst/>
            <a:rect l="l" t="t" r="r" b="b"/>
            <a:pathLst>
              <a:path w="2467953" h="5300301">
                <a:moveTo>
                  <a:pt x="0" y="0"/>
                </a:moveTo>
                <a:lnTo>
                  <a:pt x="2467953" y="0"/>
                </a:lnTo>
                <a:lnTo>
                  <a:pt x="2467953" y="5300302"/>
                </a:lnTo>
                <a:lnTo>
                  <a:pt x="0" y="5300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4929887" y="2567148"/>
            <a:ext cx="2439654" cy="5529882"/>
          </a:xfrm>
          <a:custGeom>
            <a:avLst/>
            <a:gdLst/>
            <a:ahLst/>
            <a:cxnLst/>
            <a:rect l="l" t="t" r="r" b="b"/>
            <a:pathLst>
              <a:path w="2439654" h="5529882">
                <a:moveTo>
                  <a:pt x="0" y="0"/>
                </a:moveTo>
                <a:lnTo>
                  <a:pt x="2439654" y="0"/>
                </a:lnTo>
                <a:lnTo>
                  <a:pt x="2439654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80589" y="1453170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076988" y="4199942"/>
            <a:ext cx="9924439" cy="320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수직배치7: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도시의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도시의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7일간의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하나의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그룹을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나타냄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레이블_시도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레이블_first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레이블_second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...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레이블_seventh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7일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동안의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레이블입니다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수평배치9, 수평배치10: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레이블들을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배치하여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시각적으로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구분하기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용도로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수평배치6: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도시의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번호를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함께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있습니다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클릭할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언급한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기능을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수행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웹1 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도시의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웹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페이지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형태로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보여주는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데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80589" y="2616252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 동작 흐름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474845" y="4568828"/>
            <a:ext cx="9813155" cy="237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1. 앱은 여러 도시의 7일간의 날씨 정보를 서버에서 가져옴</a:t>
            </a:r>
          </a:p>
          <a:p>
            <a:pPr algn="ctr">
              <a:lnSpc>
                <a:spcPts val="2399"/>
              </a:lnSpc>
            </a:pPr>
            <a:endParaRPr lang="en-US" sz="1999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2. 가져온 데이터를 바탕으로 각 수직배치7에 해당하는 도시의 정보를 채움</a:t>
            </a:r>
          </a:p>
          <a:p>
            <a:pPr algn="ctr">
              <a:lnSpc>
                <a:spcPts val="2399"/>
              </a:lnSpc>
            </a:pPr>
            <a:endParaRPr lang="en-US" sz="1999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3. 레이블_시도에는 도시 이름을, 나머지 레이블에는 각 날짜의 날씨 정보를 표시</a:t>
            </a:r>
          </a:p>
          <a:p>
            <a:pPr algn="ctr">
              <a:lnSpc>
                <a:spcPts val="2399"/>
              </a:lnSpc>
            </a:pPr>
            <a:endParaRPr lang="en-US" sz="1999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4. 버튼을 클릭하면 해당 도시의 상세 날씨 정보를 웹뷰를 통해 보여주거나, </a:t>
            </a: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다른 기능을 수행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endParaRPr lang="en-US" sz="1999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4929887" y="2567148"/>
            <a:ext cx="2439654" cy="5529882"/>
          </a:xfrm>
          <a:custGeom>
            <a:avLst/>
            <a:gdLst/>
            <a:ahLst/>
            <a:cxnLst/>
            <a:rect l="l" t="t" r="r" b="b"/>
            <a:pathLst>
              <a:path w="2439654" h="5529882">
                <a:moveTo>
                  <a:pt x="0" y="0"/>
                </a:moveTo>
                <a:lnTo>
                  <a:pt x="2439654" y="0"/>
                </a:lnTo>
                <a:lnTo>
                  <a:pt x="2439654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7004360" y="1820322"/>
            <a:ext cx="7628062" cy="4040517"/>
          </a:xfrm>
          <a:custGeom>
            <a:avLst/>
            <a:gdLst/>
            <a:ahLst/>
            <a:cxnLst/>
            <a:rect l="l" t="t" r="r" b="b"/>
            <a:pathLst>
              <a:path w="7628062" h="4040517">
                <a:moveTo>
                  <a:pt x="0" y="0"/>
                </a:moveTo>
                <a:lnTo>
                  <a:pt x="7628061" y="0"/>
                </a:lnTo>
                <a:lnTo>
                  <a:pt x="7628061" y="4040517"/>
                </a:lnTo>
                <a:lnTo>
                  <a:pt x="0" y="4040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066631" y="5984664"/>
            <a:ext cx="13935380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첫번째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</a:p>
          <a:p>
            <a:pPr marL="388620" lvl="1" indent="-194310" algn="ctr">
              <a:lnSpc>
                <a:spcPts val="2160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): 앱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만듭니다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marL="388620" lvl="1" indent="-194310" algn="ctr">
              <a:lnSpc>
                <a:spcPts val="2160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(이미지1, 이미지2, 이미지3, 이미지4):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생성하고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</a:p>
          <a:p>
            <a:pPr algn="ctr">
              <a:lnSpc>
                <a:spcPts val="2160"/>
              </a:lnSpc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항목에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이미지1, 이미지2, 이미지3, 이미지4를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추가합니다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두번째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: </a:t>
            </a:r>
          </a:p>
          <a:p>
            <a:pPr marL="388620" lvl="1" indent="-194310" algn="ctr">
              <a:lnSpc>
                <a:spcPts val="2160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mydata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): 앱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다양한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종류의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만듭니다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marL="388620" lvl="1" indent="-194310" algn="ctr">
              <a:lnSpc>
                <a:spcPts val="2160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(hour, temp,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wfKor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pop,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ws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wakor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reh):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mydata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(hour),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온도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(temp),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wfKor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강수확률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(pop),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풍속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ws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wakor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습도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(reh) 등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다양한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종류의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항목들을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추가합니다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7051562" y="2417008"/>
            <a:ext cx="7628062" cy="4040517"/>
          </a:xfrm>
          <a:custGeom>
            <a:avLst/>
            <a:gdLst/>
            <a:ahLst/>
            <a:cxnLst/>
            <a:rect l="l" t="t" r="r" b="b"/>
            <a:pathLst>
              <a:path w="7628062" h="4040517">
                <a:moveTo>
                  <a:pt x="0" y="0"/>
                </a:moveTo>
                <a:lnTo>
                  <a:pt x="7628062" y="0"/>
                </a:lnTo>
                <a:lnTo>
                  <a:pt x="7628062" y="4040518"/>
                </a:lnTo>
                <a:lnTo>
                  <a:pt x="0" y="4040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938218" y="7472879"/>
            <a:ext cx="1185475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첫 번째 블록: 앱이 실행될 때 이미지 데이터를 리스트에 미리 저장합니다.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두 번째 블록: 앱이 실행될 때 다양한 종류의 데이터를 리스트에 미리 저장합니다.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(추가적인 블록) 저장된 리스트 데이터를 활용하여 화면에 이미지를 표시하거나, 데이터를 분석하여 특정 정보를 추출하는 등의 작업을 수행합니다.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06854" y="6827090"/>
            <a:ext cx="212303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흐름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4609885" y="1866317"/>
            <a:ext cx="5909279" cy="6848024"/>
          </a:xfrm>
          <a:custGeom>
            <a:avLst/>
            <a:gdLst/>
            <a:ahLst/>
            <a:cxnLst/>
            <a:rect l="l" t="t" r="r" b="b"/>
            <a:pathLst>
              <a:path w="5909279" h="6848024">
                <a:moveTo>
                  <a:pt x="0" y="0"/>
                </a:moveTo>
                <a:lnTo>
                  <a:pt x="5909279" y="0"/>
                </a:lnTo>
                <a:lnTo>
                  <a:pt x="5909279" y="6848024"/>
                </a:lnTo>
                <a:lnTo>
                  <a:pt x="0" y="6848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5451" y="3399842"/>
            <a:ext cx="7704076" cy="481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세번째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설정하기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URL에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기상청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RSS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URL을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설정합니다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 이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URL에는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코드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등이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포함되어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옴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네번째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(labels):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 이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항목에는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습도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등의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(시간1, 기온1, ...):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labels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등의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항목을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방식으로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구현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호출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설정된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URL의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기능을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수행합니다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통해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기상청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서버에서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RSS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가져옴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501427" y="3239475"/>
            <a:ext cx="2732056" cy="3156787"/>
          </a:xfrm>
          <a:custGeom>
            <a:avLst/>
            <a:gdLst/>
            <a:ahLst/>
            <a:cxnLst/>
            <a:rect l="l" t="t" r="r" b="b"/>
            <a:pathLst>
              <a:path w="2732056" h="3156787">
                <a:moveTo>
                  <a:pt x="0" y="0"/>
                </a:moveTo>
                <a:lnTo>
                  <a:pt x="2732056" y="0"/>
                </a:lnTo>
                <a:lnTo>
                  <a:pt x="2732056" y="3156787"/>
                </a:lnTo>
                <a:lnTo>
                  <a:pt x="0" y="3156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269834" y="2745255"/>
            <a:ext cx="173797" cy="173797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90114" y="3190149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Ball 게임 이후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290114" y="4201580"/>
            <a:ext cx="7755488" cy="365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72"/>
              </a:lnSpc>
            </a:pP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처음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IOT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기술과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스포츠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융합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가능성에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주목하여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ball게임을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주제로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선정했으나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IOT애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대한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기술적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관점에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대해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다룰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수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있는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범위가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지나치게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좁아지고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IOT자체가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다양한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산업과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활동에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폭넓게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활용될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수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있는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기술이다보니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스포츠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이외에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더욱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적용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가능한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기술이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많다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생각이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들기도하였습니다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 </a:t>
            </a:r>
          </a:p>
          <a:p>
            <a:pPr marL="0" lvl="0" indent="0" algn="l">
              <a:lnSpc>
                <a:spcPts val="3172"/>
              </a:lnSpc>
            </a:pP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초기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주제였던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농구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게임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중심의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접근은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IoT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기술의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잠재력을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충분히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보여주기에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적합하지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않아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주제를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바꾸어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IoT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기술의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전반적인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활용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사럐와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혁신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가능성에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초점을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맞추어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다양한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관점에서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IoT가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가능하도록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선정하였습니다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4609885" y="1866317"/>
            <a:ext cx="5909279" cy="6848024"/>
          </a:xfrm>
          <a:custGeom>
            <a:avLst/>
            <a:gdLst/>
            <a:ahLst/>
            <a:cxnLst/>
            <a:rect l="l" t="t" r="r" b="b"/>
            <a:pathLst>
              <a:path w="5909279" h="6848024">
                <a:moveTo>
                  <a:pt x="0" y="0"/>
                </a:moveTo>
                <a:lnTo>
                  <a:pt x="5909279" y="0"/>
                </a:lnTo>
                <a:lnTo>
                  <a:pt x="5909279" y="6848024"/>
                </a:lnTo>
                <a:lnTo>
                  <a:pt x="0" y="6848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062089" y="4555348"/>
            <a:ext cx="6641246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URL 설정: 기상청 RSS 데이터를 가져올 URL을 설정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 생성: 날씨 정보를 저장할 리스트를 생성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가져오기: 설정된 URL의 데이터를 가져옴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파싱: 가져온 RSS 데이터에서 필요한 날씨 정보(시간, 기온 등)를 추출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리스트에 저장: 추출된 날씨 정보를 미리 생성한 리스트에 저장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160946" y="3190950"/>
            <a:ext cx="212303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흐름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7164942" y="1746272"/>
            <a:ext cx="7322485" cy="4433536"/>
          </a:xfrm>
          <a:custGeom>
            <a:avLst/>
            <a:gdLst/>
            <a:ahLst/>
            <a:cxnLst/>
            <a:rect l="l" t="t" r="r" b="b"/>
            <a:pathLst>
              <a:path w="7322485" h="4433536">
                <a:moveTo>
                  <a:pt x="0" y="0"/>
                </a:moveTo>
                <a:lnTo>
                  <a:pt x="7322484" y="0"/>
                </a:lnTo>
                <a:lnTo>
                  <a:pt x="7322484" y="4433536"/>
                </a:lnTo>
                <a:lnTo>
                  <a:pt x="0" y="4433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161881" y="5888848"/>
            <a:ext cx="14214341" cy="294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5번째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지정하기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first, second, ...):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기상청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RSS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파싱한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중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첫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두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등을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각각의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항목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선택하기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앞서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RSS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지정한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통해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할당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first, second, ...):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선택한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이렇게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이후에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화면에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표시하거나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연산에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7164942" y="1746272"/>
            <a:ext cx="7322485" cy="4433536"/>
          </a:xfrm>
          <a:custGeom>
            <a:avLst/>
            <a:gdLst/>
            <a:ahLst/>
            <a:cxnLst/>
            <a:rect l="l" t="t" r="r" b="b"/>
            <a:pathLst>
              <a:path w="7322485" h="4433536">
                <a:moveTo>
                  <a:pt x="0" y="0"/>
                </a:moveTo>
                <a:lnTo>
                  <a:pt x="7322484" y="0"/>
                </a:lnTo>
                <a:lnTo>
                  <a:pt x="7322484" y="4433536"/>
                </a:lnTo>
                <a:lnTo>
                  <a:pt x="0" y="4433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524591" y="6827869"/>
            <a:ext cx="11691342" cy="196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파싱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기상청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RSS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필요한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추출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추출된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형태로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분리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각각의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분리하여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활용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이용하여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화면에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표시하거나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분석하는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등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다양한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작업을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수행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059489" y="6232971"/>
            <a:ext cx="212303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흐름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6462342" y="1743438"/>
            <a:ext cx="8025085" cy="3608914"/>
          </a:xfrm>
          <a:custGeom>
            <a:avLst/>
            <a:gdLst/>
            <a:ahLst/>
            <a:cxnLst/>
            <a:rect l="l" t="t" r="r" b="b"/>
            <a:pathLst>
              <a:path w="8025085" h="3608914">
                <a:moveTo>
                  <a:pt x="0" y="0"/>
                </a:moveTo>
                <a:lnTo>
                  <a:pt x="8025084" y="0"/>
                </a:lnTo>
                <a:lnTo>
                  <a:pt x="8025084" y="3608913"/>
                </a:lnTo>
                <a:lnTo>
                  <a:pt x="0" y="3608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127054" y="5235435"/>
            <a:ext cx="12132246" cy="347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6번째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언제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Screen1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초기화되었을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때: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처음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실행되거나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화면이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초기화될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때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코드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지정하기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(변수1,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오브젝트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값): 변수1이라는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오브젝트의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미리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놓은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리스트'라는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이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리스트에는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변경될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이미지들의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순서대로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7번째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언제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클릭했을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때: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누르면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코드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지정하기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값):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변수'라는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파일의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경로를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일련의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항목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선택하기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리스트'라는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목록에서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선택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6462342" y="1743438"/>
            <a:ext cx="8025085" cy="3608914"/>
          </a:xfrm>
          <a:custGeom>
            <a:avLst/>
            <a:gdLst/>
            <a:ahLst/>
            <a:cxnLst/>
            <a:rect l="l" t="t" r="r" b="b"/>
            <a:pathLst>
              <a:path w="8025085" h="3608914">
                <a:moveTo>
                  <a:pt x="0" y="0"/>
                </a:moveTo>
                <a:lnTo>
                  <a:pt x="8025084" y="0"/>
                </a:lnTo>
                <a:lnTo>
                  <a:pt x="8025084" y="3608913"/>
                </a:lnTo>
                <a:lnTo>
                  <a:pt x="0" y="3608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156810" y="6417195"/>
            <a:ext cx="4636145" cy="2249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실행되면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초기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설정이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완료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누르면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현재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표시되고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업데이트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선택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선택된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화면에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413367" y="5826587"/>
            <a:ext cx="212303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흐름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7742618" y="2158691"/>
            <a:ext cx="6194604" cy="2984809"/>
          </a:xfrm>
          <a:custGeom>
            <a:avLst/>
            <a:gdLst/>
            <a:ahLst/>
            <a:cxnLst/>
            <a:rect l="l" t="t" r="r" b="b"/>
            <a:pathLst>
              <a:path w="6194604" h="2984809">
                <a:moveTo>
                  <a:pt x="0" y="0"/>
                </a:moveTo>
                <a:lnTo>
                  <a:pt x="6194603" y="0"/>
                </a:lnTo>
                <a:lnTo>
                  <a:pt x="6194603" y="2984809"/>
                </a:lnTo>
                <a:lnTo>
                  <a:pt x="0" y="2984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938218" y="5330828"/>
            <a:ext cx="12919673" cy="294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8번째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시도'라는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공통으로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서울특별시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경기도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인천광역시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전라남도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제주특별자치도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시도'라는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시도의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 이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이후에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시도의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때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9번째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(first):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first'라는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중랑구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- 1126065500, ...):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first'라는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코드와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함께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지역명을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A0348-4459-CF54-47D5-83072E120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C4C7473-4BE2-E692-2276-39A324649AEC}"/>
              </a:ext>
            </a:extLst>
          </p:cNvPr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FC07CEE-D838-503B-F767-6C16949A8D43}"/>
              </a:ext>
            </a:extLst>
          </p:cNvPr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37155F7-8849-9886-EAF9-A0AA6F25EE6C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359A2E6-12D1-392F-EECA-DBEB5A47D6D5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D6FA448-FB0B-255B-55BD-BBD5CABDC22D}"/>
              </a:ext>
            </a:extLst>
          </p:cNvPr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7082E6F-D280-B80E-4B72-40ADD519E615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C39D9F5-5851-ACAA-E492-56DD9CB59D3A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CC026D9A-E0E3-4CDC-0169-0B828B18F546}"/>
              </a:ext>
            </a:extLst>
          </p:cNvPr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0E27F56-1C34-D054-4E43-C2A99DBB5DC7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19726E6-3C52-94BD-82DA-80C56B6DA452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1D25E1D-490A-323B-B305-D38116CDF6E7}"/>
              </a:ext>
            </a:extLst>
          </p:cNvPr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60C46D2-F503-036D-66E6-6F340792115F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16F83B0-322A-DD6F-2FC4-F2A55FE5EEB0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6A316AA4-CEC7-412D-2E6B-03A071669F48}"/>
              </a:ext>
            </a:extLst>
          </p:cNvPr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405DB2C3-BBEF-415A-CCD3-757746CDDA08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9DF9F6CC-22B4-20A2-DDA1-E2DAE3571A68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BC08AAE-1873-1230-D4AC-19AA562F411D}"/>
              </a:ext>
            </a:extLst>
          </p:cNvPr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A578814-68F8-E64F-8B22-FB82DC5551AA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14B4AFC5-559E-5789-737E-B7F4E5D07C6B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983FCCA6-C086-E233-1B8C-C2B0C88FA409}"/>
              </a:ext>
            </a:extLst>
          </p:cNvPr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740BC52A-2B2B-0ADF-911C-9DDABFC4C99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>
            <a:extLst>
              <a:ext uri="{FF2B5EF4-FFF2-40B4-BE49-F238E27FC236}">
                <a16:creationId xmlns:a16="http://schemas.microsoft.com/office/drawing/2014/main" id="{2D742A91-A412-91AD-B163-1CBC6115D7B9}"/>
              </a:ext>
            </a:extLst>
          </p:cNvPr>
          <p:cNvSpPr/>
          <p:nvPr/>
        </p:nvSpPr>
        <p:spPr>
          <a:xfrm>
            <a:off x="7742618" y="2158691"/>
            <a:ext cx="6194604" cy="2984809"/>
          </a:xfrm>
          <a:custGeom>
            <a:avLst/>
            <a:gdLst/>
            <a:ahLst/>
            <a:cxnLst/>
            <a:rect l="l" t="t" r="r" b="b"/>
            <a:pathLst>
              <a:path w="6194604" h="2984809">
                <a:moveTo>
                  <a:pt x="0" y="0"/>
                </a:moveTo>
                <a:lnTo>
                  <a:pt x="6194603" y="0"/>
                </a:lnTo>
                <a:lnTo>
                  <a:pt x="6194603" y="2984809"/>
                </a:lnTo>
                <a:lnTo>
                  <a:pt x="0" y="2984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6C5EFBD-2212-0C17-269E-336C67F2E773}"/>
              </a:ext>
            </a:extLst>
          </p:cNvPr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F3745F1E-BF73-C77B-DD5A-08F17DCE180A}"/>
              </a:ext>
            </a:extLst>
          </p:cNvPr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F68FB226-AA6B-7250-BF44-E8EA68CC26E1}"/>
              </a:ext>
            </a:extLst>
          </p:cNvPr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5F5E99E2-07B0-BF60-41D9-3E696274AE0C}"/>
              </a:ext>
            </a:extLst>
          </p:cNvPr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FD09E94C-917F-2A60-521A-9176B637787D}"/>
              </a:ext>
            </a:extLst>
          </p:cNvPr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F885093C-538D-A426-D9AB-D9B482BDB01A}"/>
              </a:ext>
            </a:extLst>
          </p:cNvPr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77209244-AB3D-2E92-2C25-2AFC98536C29}"/>
              </a:ext>
            </a:extLst>
          </p:cNvPr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0D307B03-4681-66EB-590E-938CDA1D240B}"/>
              </a:ext>
            </a:extLst>
          </p:cNvPr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4B5E71BE-1589-4357-C424-B79374344202}"/>
              </a:ext>
            </a:extLst>
          </p:cNvPr>
          <p:cNvSpPr txBox="1"/>
          <p:nvPr/>
        </p:nvSpPr>
        <p:spPr>
          <a:xfrm>
            <a:off x="5802143" y="7489048"/>
            <a:ext cx="10929491" cy="556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첫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시도의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시도'라는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두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코드와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함께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지역명을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first'라는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저장합니다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BE6CACFB-32B8-D805-C368-0932D053914F}"/>
              </a:ext>
            </a:extLst>
          </p:cNvPr>
          <p:cNvSpPr txBox="1"/>
          <p:nvPr/>
        </p:nvSpPr>
        <p:spPr>
          <a:xfrm>
            <a:off x="9621090" y="6232971"/>
            <a:ext cx="212303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흐름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813706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5176280" y="2203271"/>
            <a:ext cx="4663465" cy="6240564"/>
          </a:xfrm>
          <a:custGeom>
            <a:avLst/>
            <a:gdLst/>
            <a:ahLst/>
            <a:cxnLst/>
            <a:rect l="l" t="t" r="r" b="b"/>
            <a:pathLst>
              <a:path w="4663465" h="6240564">
                <a:moveTo>
                  <a:pt x="0" y="0"/>
                </a:moveTo>
                <a:lnTo>
                  <a:pt x="4663465" y="0"/>
                </a:lnTo>
                <a:lnTo>
                  <a:pt x="4663465" y="6240564"/>
                </a:lnTo>
                <a:lnTo>
                  <a:pt x="0" y="624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338246" y="3365946"/>
            <a:ext cx="7647875" cy="450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10번째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(response): API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호출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결과를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위한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(response,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경로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): response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경로에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통해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API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응답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필요한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추출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만약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~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존재하는지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여부에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따라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수행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만약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없다면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"not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found"와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같은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메시지를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표시하거나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처리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순서대로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지정하기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할당합니다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통해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추출한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관리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5176280" y="2203271"/>
            <a:ext cx="4663465" cy="6240564"/>
          </a:xfrm>
          <a:custGeom>
            <a:avLst/>
            <a:gdLst/>
            <a:ahLst/>
            <a:cxnLst/>
            <a:rect l="l" t="t" r="r" b="b"/>
            <a:pathLst>
              <a:path w="4663465" h="6240564">
                <a:moveTo>
                  <a:pt x="0" y="0"/>
                </a:moveTo>
                <a:lnTo>
                  <a:pt x="4663465" y="0"/>
                </a:lnTo>
                <a:lnTo>
                  <a:pt x="4663465" y="6240564"/>
                </a:lnTo>
                <a:lnTo>
                  <a:pt x="0" y="624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049582" y="5681887"/>
            <a:ext cx="8957370" cy="1120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API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호출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외부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API를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호출하여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가져옵니다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파싱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필요한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추출합니다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추출된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활용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활용하여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화면에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표시하거나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연산에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사용합니다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099430" y="4235310"/>
            <a:ext cx="212303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흐름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4760459" y="2066481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142157" y="2066481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790092" y="3493726"/>
            <a:ext cx="139466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목록 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296965" y="5739037"/>
            <a:ext cx="61277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목록 뷰에서 각 지역의 번호 확인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3876141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AutoShape 23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>
            <a:off x="5248057" y="2145074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90114" y="4083055"/>
            <a:ext cx="8282411" cy="427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긴급상황에서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자동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제세동기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(AED)를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신속하게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찾고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,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사용자를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도울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수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있도록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</a:p>
          <a:p>
            <a:pPr algn="l">
              <a:lnSpc>
                <a:spcPts val="2839"/>
              </a:lnSpc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설계되었습니다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839"/>
              </a:lnSpc>
            </a:pPr>
            <a:endParaRPr lang="en-US" sz="1700" b="1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사용자의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현재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기반으로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근처에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설치된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AED의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실시간으로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표시가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가능합니다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839"/>
              </a:lnSpc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사용자는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자신의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현위치를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문자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메시지로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공유할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수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있어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,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주변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사람이나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응급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구조대가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정확한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파악할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수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있도록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지원합니다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839"/>
              </a:lnSpc>
            </a:pP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AED를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처음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사용하는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사람들을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위해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간단한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메뉼얼과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위급한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상황에서도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빠르게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작동법을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익힐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수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있도록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직관적이고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이해하기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쉬운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디자인을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추가하였습니다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839"/>
              </a:lnSpc>
            </a:pP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응급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상황에서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지정된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연락처로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빠르게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공유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할수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있는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기능을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포합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시켰습니다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839"/>
              </a:lnSpc>
            </a:pPr>
            <a:endParaRPr lang="en-US" sz="1700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  <a:p>
            <a:pPr marL="0" lvl="0" indent="0" algn="l">
              <a:lnSpc>
                <a:spcPts val="2839"/>
              </a:lnSpc>
            </a:pP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290114" y="3190149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4938218" y="2145074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241573" y="2145074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156233" y="3493726"/>
            <a:ext cx="266238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지역번호 입력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296965" y="5739037"/>
            <a:ext cx="61277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 번호 입력시 각 지역에 맞는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기온과 날씨가 확인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밑에 그림은 계속 무작위로 나옴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514911" y="3391720"/>
            <a:ext cx="12627533" cy="4106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추출: 외부 API에서 가져온 데이터(response)에서 필요한 정보를 추출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이때, '경로'를 이용하여 특정 데이터에 접근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저장: 추출된 데이터를 변수나 리스트에 저장하여 이후에 사용 함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조건 분기: 만약 데이터가 존재하지 않을 경우, 다른 처리를 하도록 조건을 설정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 생성: 여러 개의 데이터를 순서대로 저장하기 위한 리스트를 생성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할당: 추출된 데이터를 각 변수에 할당하여 관리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endParaRPr lang="en-US" sz="2132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상세 기능 분석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API 데이터 가공: API에서 받아온 복잡한 데이터를 우리가 원하는 형태로 가공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예를 들어, 날씨 정보 API에서 온도, 습도 등 필요한 정보만 추출하여 변수에 저장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검증: 가져온 데이터가 유효한지 확인하고, 유효하지 않은 경우에는 적절한 처리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구조화: 추출된 데이터를 리스트나 다른 데이터 구조에 저장하여 체계적으로 관리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다양한 변수 활용: 추출된 데이터를 여러 변수에 나누어 저장하여 각각의 데이터를 개별적으로 활용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7268800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23" name="Picture 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2823985" y="432841"/>
            <a:ext cx="4091940" cy="82296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50934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7268800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개선 사항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738726" y="2284194"/>
            <a:ext cx="14127188" cy="18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맞춤형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현재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위치뿐만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아니라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자주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방문하는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장소의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함께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관심사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맞춤형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관심사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운동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농사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등)에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따라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특화된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예를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들어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농사에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관심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사용자에게는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강수량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일조량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등의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상세하게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AI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맞춤형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알림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행동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패턴을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분석하여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필요한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시점에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맞는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알림으로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예를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들어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출근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비가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올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경우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우산을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챙기라는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알림을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보냅니다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797908" y="4563922"/>
            <a:ext cx="13885664" cy="838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미세먼지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황사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등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대기질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미세먼지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농도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초미세먼지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농도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황사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등을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실시간으로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생활지수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옷차림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세탁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건강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등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다양한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생활지수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일상생활에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필요한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얻을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있도록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합니다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559328" y="5880824"/>
            <a:ext cx="1048598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천문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일출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일몰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월령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등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천문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활동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계획에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도움을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줄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있습니다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471067" y="6621551"/>
            <a:ext cx="10226133" cy="1967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위젯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홈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화면에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간단한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보여주는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위젯을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오프라인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모드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네트워크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연결이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불안정한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환경에서도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일정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동안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공유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친구나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가족에게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간편하게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공유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음성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인식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음성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명령으로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5C8FC-D323-228C-6768-9118F9875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363E4FF-E316-D5EB-1334-CC7968E24EE8}"/>
              </a:ext>
            </a:extLst>
          </p:cNvPr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9F066D1-90CF-6FCE-242D-CE49AA88CE5B}"/>
              </a:ext>
            </a:extLst>
          </p:cNvPr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94C2FB2-A95E-2D97-821A-4E1A4213472C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0F7FBEB-B64B-F0DF-C578-54FF9A504358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3488D028-BFA3-4E14-21F3-D72D144B0DE0}"/>
              </a:ext>
            </a:extLst>
          </p:cNvPr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1311E93-AAD2-BD29-296B-9C3F64131886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BA93793-173C-EB11-C232-C56EA280EE4C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20846F16-43DD-57DE-0BAE-B7E13B07CE87}"/>
              </a:ext>
            </a:extLst>
          </p:cNvPr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0EB900E-6BAC-EC90-F320-2B5C43D1FDF0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EFC63AD-439D-9C91-6E48-2BAD00D03F02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E037948-B81A-114A-9586-87F191CA6A6C}"/>
              </a:ext>
            </a:extLst>
          </p:cNvPr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53D3E76-28B4-FB6D-F025-F9C00E66979E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FBEA477-9253-5D51-DBFC-EA37AC70724F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6A42443B-7471-4510-CB14-29EC0CD33ED9}"/>
              </a:ext>
            </a:extLst>
          </p:cNvPr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3A148185-E9D3-750E-C913-AF71ABF831B6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341C956D-7DCC-7137-BE76-F778C53E0872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C87E3B3-24A1-700F-A696-4A7534AEBF9F}"/>
              </a:ext>
            </a:extLst>
          </p:cNvPr>
          <p:cNvGrpSpPr/>
          <p:nvPr/>
        </p:nvGrpSpPr>
        <p:grpSpPr>
          <a:xfrm>
            <a:off x="3269834" y="7268800"/>
            <a:ext cx="173797" cy="173797"/>
            <a:chOff x="0" y="0"/>
            <a:chExt cx="6350000" cy="63500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BD5942D7-7C85-45D9-325E-EA49604ED83D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FAE699FF-9E0F-F4C3-3C1B-47B39699A56C}"/>
              </a:ext>
            </a:extLst>
          </p:cNvPr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B73B9DC7-D1CD-D988-47BC-C76DF718EFD7}"/>
              </a:ext>
            </a:extLst>
          </p:cNvPr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F34B2A74-A82B-FBE8-CFEB-2965B3497529}"/>
              </a:ext>
            </a:extLst>
          </p:cNvPr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5C7388B3-1A61-0D64-5B99-F1D176B9C82F}"/>
              </a:ext>
            </a:extLst>
          </p:cNvPr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4C1DC7CF-B6E3-FCC4-86D0-52FBCB0CB15F}"/>
              </a:ext>
            </a:extLst>
          </p:cNvPr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설명</a:t>
            </a:r>
            <a:endParaRPr lang="en-US" sz="1800" dirty="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C5848958-5BB6-4855-A066-C92ADF331994}"/>
              </a:ext>
            </a:extLst>
          </p:cNvPr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AED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</a:t>
            </a:r>
            <a:r>
              <a:rPr lang="en-US" sz="1800" dirty="0">
                <a:solidFill>
                  <a:srgbClr val="FFFAED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FFFAED"/>
                </a:solidFill>
                <a:latin typeface="TDTD평고딕"/>
                <a:ea typeface="TDTD평고딕"/>
                <a:cs typeface="TDTD평고딕"/>
                <a:sym typeface="TDTD평고딕"/>
              </a:rPr>
              <a:t>영상</a:t>
            </a:r>
            <a:endParaRPr lang="en-US" sz="1800" dirty="0">
              <a:solidFill>
                <a:srgbClr val="FFFAE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8F6A2D1D-FFD5-51AA-4E97-D4369F322816}"/>
              </a:ext>
            </a:extLst>
          </p:cNvPr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3CA5029C-D316-3C91-85FF-F32D82AEA9CF}"/>
              </a:ext>
            </a:extLst>
          </p:cNvPr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3999" dirty="0" err="1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느낌점</a:t>
            </a:r>
            <a:endParaRPr lang="en-US" sz="3999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32" name="Group 15">
            <a:extLst>
              <a:ext uri="{FF2B5EF4-FFF2-40B4-BE49-F238E27FC236}">
                <a16:creationId xmlns:a16="http://schemas.microsoft.com/office/drawing/2014/main" id="{2D906E62-8590-939A-414B-9569D8C3B917}"/>
              </a:ext>
            </a:extLst>
          </p:cNvPr>
          <p:cNvGrpSpPr/>
          <p:nvPr/>
        </p:nvGrpSpPr>
        <p:grpSpPr>
          <a:xfrm>
            <a:off x="854416" y="6940552"/>
            <a:ext cx="3257588" cy="830291"/>
            <a:chOff x="0" y="0"/>
            <a:chExt cx="857965" cy="218677"/>
          </a:xfrm>
        </p:grpSpPr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BB45C114-2D9C-1A29-CE6F-A6D996D2C184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17">
              <a:extLst>
                <a:ext uri="{FF2B5EF4-FFF2-40B4-BE49-F238E27FC236}">
                  <a16:creationId xmlns:a16="http://schemas.microsoft.com/office/drawing/2014/main" id="{E891B5D5-6F1D-5E0B-99A1-7AA2D32D0FAD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F10BB55-2D36-3F3F-8E6B-0BA055986C48}"/>
              </a:ext>
            </a:extLst>
          </p:cNvPr>
          <p:cNvSpPr txBox="1"/>
          <p:nvPr/>
        </p:nvSpPr>
        <p:spPr>
          <a:xfrm>
            <a:off x="6324600" y="4161514"/>
            <a:ext cx="1064480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이번에 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AED </a:t>
            </a:r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앱과 날씨 앱을 개발하면서 기본적인 기능 구현은 생각보다 수월했지만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, </a:t>
            </a:r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들어가면 들어갈수록 부족한 점들이 계속 눈에 띄었습니다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. </a:t>
            </a:r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사용자에게 더 직관적이고 편리한 인터페이스를 제공하려면 어떻게 해야 할지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, </a:t>
            </a:r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그리고 데이터를 더 정확하고 효율적으로 처리하는 방법에 대해 고민하게 되었습니다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.</a:t>
            </a:r>
          </a:p>
          <a:p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특히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, </a:t>
            </a:r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위치 기반 서비스나 외부 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API </a:t>
            </a:r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활용 같은 기술적인 부분에서는 제가 아직 모르는 점이 많다는 것을 실감했습니다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. </a:t>
            </a:r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이 과정에서 새로운 기술을 배우고 문제를 해결하는 즐거움을 느끼기도 했지만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, </a:t>
            </a:r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동시에 개발자로서 더 많은 것을 알고 싶고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, </a:t>
            </a:r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배워야 한다는 열망도 커졌습니다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.</a:t>
            </a:r>
          </a:p>
          <a:p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앞으로는 현재 부족한 점들을 보완하고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, </a:t>
            </a:r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더 완성도 높은 앱을 만들기 위해 공부와 연습을 계속해 나가고 싶습니다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. </a:t>
            </a:r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이번 경험은 저에게 성장의 계기가 되었다고 생각합니다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3556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2733204" y="4720667"/>
            <a:ext cx="1282159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8616080" y="2184161"/>
            <a:ext cx="1055841" cy="693015"/>
          </a:xfrm>
          <a:custGeom>
            <a:avLst/>
            <a:gdLst/>
            <a:ahLst/>
            <a:cxnLst/>
            <a:rect l="l" t="t" r="r" b="b"/>
            <a:pathLst>
              <a:path w="1055841" h="693015">
                <a:moveTo>
                  <a:pt x="0" y="0"/>
                </a:moveTo>
                <a:lnTo>
                  <a:pt x="1055840" y="0"/>
                </a:lnTo>
                <a:lnTo>
                  <a:pt x="1055840" y="693015"/>
                </a:lnTo>
                <a:lnTo>
                  <a:pt x="0" y="69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21702" y="5458464"/>
            <a:ext cx="604459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감사합니다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2733204" y="4720667"/>
            <a:ext cx="1282159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8616080" y="2184161"/>
            <a:ext cx="1055841" cy="693015"/>
          </a:xfrm>
          <a:custGeom>
            <a:avLst/>
            <a:gdLst/>
            <a:ahLst/>
            <a:cxnLst/>
            <a:rect l="l" t="t" r="r" b="b"/>
            <a:pathLst>
              <a:path w="1055841" h="693015">
                <a:moveTo>
                  <a:pt x="0" y="0"/>
                </a:moveTo>
                <a:lnTo>
                  <a:pt x="1055840" y="0"/>
                </a:lnTo>
                <a:lnTo>
                  <a:pt x="1055840" y="693015"/>
                </a:lnTo>
                <a:lnTo>
                  <a:pt x="0" y="69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21702" y="5458464"/>
            <a:ext cx="604459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이미지 출처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ABB74-06CA-6B76-AB18-EF22BA9EF2CE}"/>
              </a:ext>
            </a:extLst>
          </p:cNvPr>
          <p:cNvSpPr txBox="1"/>
          <p:nvPr/>
        </p:nvSpPr>
        <p:spPr>
          <a:xfrm>
            <a:off x="4419600" y="6917047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https://www.guri.go.kr/health/selectBbsNttView.do?key=1327&amp;bbsNo=121&amp;nttNo=77184&amp;searchCtgry=&amp;searchCnd=all&amp;searchKrwd=&amp;pageIndex=41&amp;integrDeptCode=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5032636" y="2145074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215948" y="2499736"/>
            <a:ext cx="2454407" cy="5362176"/>
          </a:xfrm>
          <a:custGeom>
            <a:avLst/>
            <a:gdLst/>
            <a:ahLst/>
            <a:cxnLst/>
            <a:rect l="l" t="t" r="r" b="b"/>
            <a:pathLst>
              <a:path w="2454407" h="5362176">
                <a:moveTo>
                  <a:pt x="0" y="0"/>
                </a:moveTo>
                <a:lnTo>
                  <a:pt x="2454407" y="0"/>
                </a:lnTo>
                <a:lnTo>
                  <a:pt x="2454407" y="5362177"/>
                </a:lnTo>
                <a:lnTo>
                  <a:pt x="0" y="5362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280589" y="1453170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947936" y="2948297"/>
            <a:ext cx="8282411" cy="4996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4.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앱인벤터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지도를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배치</a:t>
            </a:r>
            <a:endParaRPr lang="en-US" sz="1700" b="1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2.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레이블로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위도와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경도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,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정확도를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표기</a:t>
            </a:r>
            <a:endParaRPr lang="en-US" sz="1700" b="1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3.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현재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주소는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길이상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따로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표시</a:t>
            </a:r>
            <a:endParaRPr lang="en-US" sz="1700" b="1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4.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목록을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통해서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현재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갱신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작동을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확인</a:t>
            </a:r>
            <a:endParaRPr lang="en-US" sz="1700" b="1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5.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길찾기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기능을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위해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텍스트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박스와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웹뷰어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배치</a:t>
            </a:r>
            <a:endParaRPr lang="en-US" sz="1700" b="1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6.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지도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업데이트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,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검색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,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전송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버튼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추가</a:t>
            </a:r>
            <a:endParaRPr lang="en-US" sz="1700" b="1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7.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보이지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않는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컴포넌트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추가</a:t>
            </a:r>
            <a:endParaRPr lang="en-US" sz="1700" b="1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  <a:p>
            <a:pPr marL="367031" lvl="1" indent="-183515" algn="l">
              <a:lnSpc>
                <a:spcPts val="2839"/>
              </a:lnSpc>
              <a:buFont typeface="Arial"/>
              <a:buChar char="•"/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전화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번호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선택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: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연락처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목록에서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긴급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연락처를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선택하도록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설정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marL="367031" lvl="1" indent="-183515" algn="l">
              <a:lnSpc>
                <a:spcPts val="2839"/>
              </a:lnSpc>
              <a:buFont typeface="Arial"/>
              <a:buChar char="•"/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센서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: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현재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(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,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경도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,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정확도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)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정보를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실시간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감지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marL="367031" lvl="1" indent="-183515" algn="l">
              <a:lnSpc>
                <a:spcPts val="2839"/>
              </a:lnSpc>
              <a:buFont typeface="Arial"/>
              <a:buChar char="•"/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문자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메시지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: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현재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데이터를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문자로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전송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marL="367031" lvl="1" indent="-183515" algn="l">
              <a:lnSpc>
                <a:spcPts val="2839"/>
              </a:lnSpc>
              <a:buFont typeface="Arial"/>
              <a:buChar char="•"/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알림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: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전송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시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사용자에게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알림을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표시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marL="367031" lvl="1" indent="-183515" algn="l">
              <a:lnSpc>
                <a:spcPts val="2839"/>
              </a:lnSpc>
              <a:buFont typeface="Arial"/>
              <a:buChar char="•"/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시계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: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갱신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주기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(2초)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또는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현재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시각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표시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marL="367031" lvl="1" indent="-183515" algn="l">
              <a:lnSpc>
                <a:spcPts val="2839"/>
              </a:lnSpc>
              <a:buFont typeface="Arial"/>
              <a:buChar char="•"/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공유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: 앱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인벤터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공유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기능을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활용해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다른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앱으로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정보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전송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marL="0" lvl="0" indent="0" algn="l">
              <a:lnSpc>
                <a:spcPts val="2839"/>
              </a:lnSpc>
            </a:pPr>
            <a:endParaRPr lang="en-US" sz="1700" b="1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6178194" y="2832154"/>
            <a:ext cx="10284231" cy="2915530"/>
          </a:xfrm>
          <a:custGeom>
            <a:avLst/>
            <a:gdLst/>
            <a:ahLst/>
            <a:cxnLst/>
            <a:rect l="l" t="t" r="r" b="b"/>
            <a:pathLst>
              <a:path w="10284231" h="2915530">
                <a:moveTo>
                  <a:pt x="0" y="0"/>
                </a:moveTo>
                <a:lnTo>
                  <a:pt x="10284232" y="0"/>
                </a:lnTo>
                <a:lnTo>
                  <a:pt x="10284232" y="2915529"/>
                </a:lnTo>
                <a:lnTo>
                  <a:pt x="0" y="2915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610644" y="6555598"/>
            <a:ext cx="9419332" cy="168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문자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보내기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'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클릭했을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때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긴급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문자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미리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지정된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긴급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연락처에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"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신변의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!!"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문자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메시지를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전송합니다</a:t>
            </a:r>
            <a:endParaRPr lang="en-US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일반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문자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미리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지정된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전화번호에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작성한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메시지를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전송합니다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상황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발생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신속하게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도움을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요청할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있도록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5374510" y="2732293"/>
            <a:ext cx="10793987" cy="2461495"/>
          </a:xfrm>
          <a:custGeom>
            <a:avLst/>
            <a:gdLst/>
            <a:ahLst/>
            <a:cxnLst/>
            <a:rect l="l" t="t" r="r" b="b"/>
            <a:pathLst>
              <a:path w="10793987" h="2461495">
                <a:moveTo>
                  <a:pt x="0" y="0"/>
                </a:moveTo>
                <a:lnTo>
                  <a:pt x="10793987" y="0"/>
                </a:lnTo>
                <a:lnTo>
                  <a:pt x="10793987" y="2461494"/>
                </a:lnTo>
                <a:lnTo>
                  <a:pt x="0" y="2461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022453" y="6232971"/>
            <a:ext cx="11236847" cy="168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'AED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찾기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'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클릭했을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때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동작:액티비티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스타터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현재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기반으로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가까운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AED(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자동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심장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충격기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웹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페이지를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엽니다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웹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페이지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  <a:hlinkClick r:id="rId3"/>
              </a:rPr>
              <a:t>https://www.e-gen.or.kr/egen/se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arch_aed.do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웹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페이지를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열어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AED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심정지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환자가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발생했을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때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가까운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AED를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빠르게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찾을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있도록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합니다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6313451" y="3353648"/>
            <a:ext cx="10500780" cy="2155423"/>
          </a:xfrm>
          <a:custGeom>
            <a:avLst/>
            <a:gdLst/>
            <a:ahLst/>
            <a:cxnLst/>
            <a:rect l="l" t="t" r="r" b="b"/>
            <a:pathLst>
              <a:path w="10500780" h="2155423">
                <a:moveTo>
                  <a:pt x="0" y="0"/>
                </a:moveTo>
                <a:lnTo>
                  <a:pt x="10500780" y="0"/>
                </a:lnTo>
                <a:lnTo>
                  <a:pt x="10500780" y="2155423"/>
                </a:lnTo>
                <a:lnTo>
                  <a:pt x="0" y="2155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721029" y="6575355"/>
            <a:ext cx="11093202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현위치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'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클릭했을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때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동작:웹뷰어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두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동일하게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https://www.e-gen.or.kr/egen/search_aed.do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웹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페이지를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엽니다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두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동일한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목적을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가지며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방식으로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웹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페이지를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것을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보여줍니다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5694322" y="2698804"/>
            <a:ext cx="10111535" cy="2351520"/>
          </a:xfrm>
          <a:custGeom>
            <a:avLst/>
            <a:gdLst/>
            <a:ahLst/>
            <a:cxnLst/>
            <a:rect l="l" t="t" r="r" b="b"/>
            <a:pathLst>
              <a:path w="10111535" h="2351520">
                <a:moveTo>
                  <a:pt x="0" y="0"/>
                </a:moveTo>
                <a:lnTo>
                  <a:pt x="10111534" y="0"/>
                </a:lnTo>
                <a:lnTo>
                  <a:pt x="10111534" y="2351519"/>
                </a:lnTo>
                <a:lnTo>
                  <a:pt x="0" y="2351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694322" y="6050448"/>
            <a:ext cx="10947499" cy="196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위치기반정보획득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'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누르면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기기의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GPS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또는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네트워크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이용하여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현재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경도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)를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가져옵니다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경도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이용하여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변환합니다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현재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파악하여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단계에서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준비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작업입니다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3669</Words>
  <Application>Microsoft Office PowerPoint</Application>
  <PresentationFormat>사용자 지정</PresentationFormat>
  <Paragraphs>663</Paragraphs>
  <Slides>46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TDTD평고딕</vt:lpstr>
      <vt:lpstr>Calibri</vt:lpstr>
      <vt:lpstr>Arial</vt:lpstr>
      <vt:lpstr>Montserrat Classic</vt:lpstr>
      <vt:lpstr>Montserrat Classic Bold</vt:lpstr>
      <vt:lpstr>Arita Dotum 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파랑 깔끔한 기본 면접발표 프레젠테이션</dc:title>
  <cp:lastModifiedBy>User</cp:lastModifiedBy>
  <cp:revision>6</cp:revision>
  <dcterms:created xsi:type="dcterms:W3CDTF">2006-08-16T00:00:00Z</dcterms:created>
  <dcterms:modified xsi:type="dcterms:W3CDTF">2024-12-02T01:33:10Z</dcterms:modified>
  <dc:identifier>DAGYELB6HEc</dc:identifier>
</cp:coreProperties>
</file>